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aleway"/>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cb9a0b074_1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b9a0b074_1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cb9a0b074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cb9a0b074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cb9a0b074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cb9a0b074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b9a0b074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b9a0b074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cb9a0b07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cb9a0b07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723630543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72363054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e965474a9_3_3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e965474a9_3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e965474a9_3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e965474a9_3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hyperlink" Target="http://travel.trade.gov/view/m-2015-O-001/index.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hyperlink" Target="https://www.qualcomm.com/news/onq/2019/05/13/how-5g-low-latency-improves-your-mobile-experiences" TargetMode="External"/><Relationship Id="rId5" Type="http://schemas.openxmlformats.org/officeDocument/2006/relationships/hyperlink" Target="https://www.qualcomm.com/news/onq/2019/05/13/how-5g-low-latency-improves-your-mobile-experience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465875" y="630225"/>
            <a:ext cx="82374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Facilitating the Deployment of the 5G Network</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A project by Manas Vardhan</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6" name="Shape 126"/>
        <p:cNvGrpSpPr/>
        <p:nvPr/>
      </p:nvGrpSpPr>
      <p:grpSpPr>
        <a:xfrm>
          <a:off x="0" y="0"/>
          <a:ext cx="0" cy="0"/>
          <a:chOff x="0" y="0"/>
          <a:chExt cx="0" cy="0"/>
        </a:xfrm>
      </p:grpSpPr>
      <p:pic>
        <p:nvPicPr>
          <p:cNvPr id="127" name="Google Shape;127;p22"/>
          <p:cNvPicPr preferRelativeResize="0"/>
          <p:nvPr/>
        </p:nvPicPr>
        <p:blipFill>
          <a:blip r:embed="rId3">
            <a:alphaModFix/>
          </a:blip>
          <a:stretch>
            <a:fillRect/>
          </a:stretch>
        </p:blipFill>
        <p:spPr>
          <a:xfrm>
            <a:off x="455325" y="162725"/>
            <a:ext cx="8242250" cy="4818049"/>
          </a:xfrm>
          <a:prstGeom prst="rect">
            <a:avLst/>
          </a:prstGeom>
          <a:noFill/>
          <a:ln>
            <a:noFill/>
          </a:ln>
        </p:spPr>
      </p:pic>
      <p:pic>
        <p:nvPicPr>
          <p:cNvPr descr="Piece of duct tape sticking a note to the slide" id="128" name="Google Shape;128;p22"/>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29" name="Google Shape;129;p22"/>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p:txBody>
      </p:sp>
      <p:sp>
        <p:nvSpPr>
          <p:cNvPr id="130" name="Google Shape;130;p22"/>
          <p:cNvSpPr txBox="1"/>
          <p:nvPr>
            <p:ph idx="4294967295" type="body"/>
          </p:nvPr>
        </p:nvSpPr>
        <p:spPr>
          <a:xfrm>
            <a:off x="1446075" y="1091950"/>
            <a:ext cx="6587400" cy="3613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lang="en" sz="1200">
                <a:latin typeface="Raleway"/>
                <a:ea typeface="Raleway"/>
                <a:cs typeface="Raleway"/>
                <a:sym typeface="Raleway"/>
              </a:rPr>
              <a:t>The project makes use of two m</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lang="en" sz="1200">
                <a:latin typeface="Raleway"/>
                <a:ea typeface="Raleway"/>
                <a:cs typeface="Raleway"/>
                <a:sym typeface="Raleway"/>
              </a:rPr>
              <a:t>ain Data sources Wikipedia </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Foursquare API</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The data used is Geospatial Data visualized using Folium which is an open source Map Visualization Library and then the data obtained is clustered.</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The results are verified using venue data obtained from Foursquare API to solidify the clustering results </a:t>
            </a:r>
            <a:endParaRPr sz="1200">
              <a:latin typeface="Raleway"/>
              <a:ea typeface="Raleway"/>
              <a:cs typeface="Raleway"/>
              <a:sym typeface="Raleway"/>
            </a:endParaRPr>
          </a:p>
          <a:p>
            <a:pPr indent="-304800" lvl="0" marL="457200" rtl="0" algn="l">
              <a:spcBef>
                <a:spcPts val="1000"/>
              </a:spcBef>
              <a:spcAft>
                <a:spcPts val="1000"/>
              </a:spcAft>
              <a:buClr>
                <a:schemeClr val="dk1"/>
              </a:buClr>
              <a:buSzPts val="1200"/>
              <a:buFont typeface="Raleway"/>
              <a:buChar char="➔"/>
            </a:pPr>
            <a:r>
              <a:rPr lang="en" sz="1200">
                <a:latin typeface="Raleway"/>
                <a:ea typeface="Raleway"/>
                <a:cs typeface="Raleway"/>
                <a:sym typeface="Raleway"/>
              </a:rPr>
              <a:t>This gives us with three clusters with Geospatial similarities and techniques can be applied to manage the network coverage in the three independent clusters for deployment of robust 5G network.</a:t>
            </a:r>
            <a:endParaRPr sz="1200">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300"/>
              <a:t>Who’d be interested </a:t>
            </a:r>
            <a:endParaRPr b="0" sz="2300"/>
          </a:p>
          <a:p>
            <a:pPr indent="0" lvl="0" marL="0" rtl="0" algn="l">
              <a:spcBef>
                <a:spcPts val="1600"/>
              </a:spcBef>
              <a:spcAft>
                <a:spcPts val="0"/>
              </a:spcAft>
              <a:buNone/>
            </a:pPr>
            <a:r>
              <a:rPr lang="en" sz="1300"/>
              <a:t>A majority of telecom companies are in the race of  deploying 5G networks as fast as possible. Owing to the huge business impact and large scale deployability of the network, Companies like AT&amp;T are willing to shell millions of dollars </a:t>
            </a:r>
            <a:endParaRPr sz="1300"/>
          </a:p>
          <a:p>
            <a:pPr indent="0" lvl="0" marL="0" rtl="0" algn="l">
              <a:spcBef>
                <a:spcPts val="1000"/>
              </a:spcBef>
              <a:spcAft>
                <a:spcPts val="0"/>
              </a:spcAft>
              <a:buNone/>
            </a:pPr>
            <a:r>
              <a:t/>
            </a:r>
            <a:endParaRPr sz="1300"/>
          </a:p>
          <a:p>
            <a:pPr indent="0" lvl="0" marL="0" rtl="0" algn="l">
              <a:spcBef>
                <a:spcPts val="1000"/>
              </a:spcBef>
              <a:spcAft>
                <a:spcPts val="1000"/>
              </a:spcAft>
              <a:buNone/>
            </a:pPr>
            <a:r>
              <a:rPr lang="en" sz="1300"/>
              <a:t>With the recent development in smartphone technologies, telecom-smartphone tie ups have become a common thing. Another spectrum of audience this project can attract is the Smartphone market . Readily available 5G phones are finding it hard to get connected to fast 5G network these days, these tie ups between companies and joint ventures would make use of this project for reducing business costs and increasing network quality.</a:t>
            </a:r>
            <a:endParaRPr sz="1300"/>
          </a:p>
        </p:txBody>
      </p:sp>
      <p:sp>
        <p:nvSpPr>
          <p:cNvPr id="136" name="Google Shape;136;p23"/>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accent5"/>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265500" y="754200"/>
            <a:ext cx="4045200" cy="363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2"/>
                </a:solidFill>
              </a:rPr>
              <a:t>Methodology</a:t>
            </a:r>
            <a:endParaRPr sz="3400">
              <a:solidFill>
                <a:schemeClr val="lt2"/>
              </a:solidFill>
            </a:endParaRPr>
          </a:p>
        </p:txBody>
      </p:sp>
      <p:sp>
        <p:nvSpPr>
          <p:cNvPr id="142" name="Google Shape;142;p24"/>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Lato"/>
                <a:ea typeface="Lato"/>
                <a:cs typeface="Lato"/>
                <a:sym typeface="Lato"/>
              </a:rPr>
              <a:t>Source: </a:t>
            </a:r>
            <a:r>
              <a:rPr lang="en" sz="1200" u="sng">
                <a:solidFill>
                  <a:schemeClr val="dk1"/>
                </a:solidFill>
                <a:latin typeface="Lato"/>
                <a:ea typeface="Lato"/>
                <a:cs typeface="Lato"/>
                <a:sym typeface="Lato"/>
                <a:hlinkClick r:id="rId3">
                  <a:extLst>
                    <a:ext uri="{A12FA001-AC4F-418D-AE19-62706E023703}">
                      <ahyp:hlinkClr val="tx"/>
                    </a:ext>
                  </a:extLst>
                </a:hlinkClick>
              </a:rPr>
              <a:t>travel.trade.gov</a:t>
            </a:r>
            <a:endParaRPr sz="1200">
              <a:solidFill>
                <a:schemeClr val="dk1"/>
              </a:solidFill>
              <a:latin typeface="Lato"/>
              <a:ea typeface="Lato"/>
              <a:cs typeface="Lato"/>
              <a:sym typeface="Lato"/>
            </a:endParaRPr>
          </a:p>
        </p:txBody>
      </p:sp>
      <p:sp>
        <p:nvSpPr>
          <p:cNvPr id="143" name="Google Shape;143;p24"/>
          <p:cNvSpPr txBox="1"/>
          <p:nvPr/>
        </p:nvSpPr>
        <p:spPr>
          <a:xfrm>
            <a:off x="4892650" y="954925"/>
            <a:ext cx="4173900" cy="403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Lato"/>
                <a:ea typeface="Lato"/>
                <a:cs typeface="Lato"/>
                <a:sym typeface="Lato"/>
              </a:rPr>
              <a:t>The project scrapes data off wikipedia to gather Geospatial Data about neighborhoods in Toronto and then applies elbow method to it to find out </a:t>
            </a:r>
            <a:r>
              <a:rPr lang="en">
                <a:solidFill>
                  <a:srgbClr val="434343"/>
                </a:solidFill>
                <a:latin typeface="Lato"/>
                <a:ea typeface="Lato"/>
                <a:cs typeface="Lato"/>
                <a:sym typeface="Lato"/>
              </a:rPr>
              <a:t>optimal</a:t>
            </a:r>
            <a:r>
              <a:rPr lang="en">
                <a:solidFill>
                  <a:srgbClr val="434343"/>
                </a:solidFill>
                <a:latin typeface="Lato"/>
                <a:ea typeface="Lato"/>
                <a:cs typeface="Lato"/>
                <a:sym typeface="Lato"/>
              </a:rPr>
              <a:t> cluster number, Once found , </a:t>
            </a:r>
            <a:r>
              <a:rPr lang="en">
                <a:solidFill>
                  <a:srgbClr val="434343"/>
                </a:solidFill>
                <a:latin typeface="Lato"/>
                <a:ea typeface="Lato"/>
                <a:cs typeface="Lato"/>
                <a:sym typeface="Lato"/>
              </a:rPr>
              <a:t>clustering</a:t>
            </a:r>
            <a:r>
              <a:rPr lang="en">
                <a:solidFill>
                  <a:srgbClr val="434343"/>
                </a:solidFill>
                <a:latin typeface="Lato"/>
                <a:ea typeface="Lato"/>
                <a:cs typeface="Lato"/>
                <a:sym typeface="Lato"/>
              </a:rPr>
              <a:t> is applied and the map is re-visualized.</a:t>
            </a:r>
            <a:endParaRPr>
              <a:solidFill>
                <a:srgbClr val="434343"/>
              </a:solidFill>
              <a:latin typeface="Lato"/>
              <a:ea typeface="Lato"/>
              <a:cs typeface="Lato"/>
              <a:sym typeface="Lato"/>
            </a:endParaRPr>
          </a:p>
          <a:p>
            <a:pPr indent="0" lvl="0" marL="0" rtl="0" algn="l">
              <a:spcBef>
                <a:spcPts val="0"/>
              </a:spcBef>
              <a:spcAft>
                <a:spcPts val="0"/>
              </a:spcAft>
              <a:buNone/>
            </a:pPr>
            <a:r>
              <a:t/>
            </a:r>
            <a:endParaRPr>
              <a:solidFill>
                <a:srgbClr val="434343"/>
              </a:solidFill>
              <a:latin typeface="Lato"/>
              <a:ea typeface="Lato"/>
              <a:cs typeface="Lato"/>
              <a:sym typeface="Lato"/>
            </a:endParaRPr>
          </a:p>
          <a:p>
            <a:pPr indent="0" lvl="0" marL="0" rtl="0" algn="l">
              <a:spcBef>
                <a:spcPts val="0"/>
              </a:spcBef>
              <a:spcAft>
                <a:spcPts val="0"/>
              </a:spcAft>
              <a:buNone/>
            </a:pPr>
            <a:r>
              <a:rPr lang="en">
                <a:solidFill>
                  <a:srgbClr val="434343"/>
                </a:solidFill>
                <a:latin typeface="Lato"/>
                <a:ea typeface="Lato"/>
                <a:cs typeface="Lato"/>
                <a:sym typeface="Lato"/>
              </a:rPr>
              <a:t>The results are validated by taking venue data</a:t>
            </a:r>
            <a:endParaRPr>
              <a:solidFill>
                <a:srgbClr val="434343"/>
              </a:solidFill>
              <a:latin typeface="Lato"/>
              <a:ea typeface="Lato"/>
              <a:cs typeface="Lato"/>
              <a:sym typeface="Lato"/>
            </a:endParaRPr>
          </a:p>
          <a:p>
            <a:pPr indent="0" lvl="0" marL="0" rtl="0" algn="l">
              <a:spcBef>
                <a:spcPts val="0"/>
              </a:spcBef>
              <a:spcAft>
                <a:spcPts val="0"/>
              </a:spcAft>
              <a:buNone/>
            </a:pPr>
            <a:r>
              <a:rPr lang="en">
                <a:solidFill>
                  <a:srgbClr val="434343"/>
                </a:solidFill>
                <a:latin typeface="Lato"/>
                <a:ea typeface="Lato"/>
                <a:cs typeface="Lato"/>
                <a:sym typeface="Lato"/>
              </a:rPr>
              <a:t> ( common marketplaces, restaurants, pubs,coffeehouses) and the same elbow method is applied to find the optimum number of clusters in it, followed by </a:t>
            </a:r>
            <a:r>
              <a:rPr lang="en">
                <a:solidFill>
                  <a:srgbClr val="434343"/>
                </a:solidFill>
                <a:latin typeface="Lato"/>
                <a:ea typeface="Lato"/>
                <a:cs typeface="Lato"/>
                <a:sym typeface="Lato"/>
              </a:rPr>
              <a:t>clustering and subsqeuent</a:t>
            </a:r>
            <a:r>
              <a:rPr lang="en">
                <a:solidFill>
                  <a:srgbClr val="434343"/>
                </a:solidFill>
                <a:latin typeface="Lato"/>
                <a:ea typeface="Lato"/>
                <a:cs typeface="Lato"/>
                <a:sym typeface="Lato"/>
              </a:rPr>
              <a:t> map visualizations.</a:t>
            </a:r>
            <a:endParaRPr>
              <a:solidFill>
                <a:srgbClr val="434343"/>
              </a:solidFill>
              <a:latin typeface="Lato"/>
              <a:ea typeface="Lato"/>
              <a:cs typeface="Lato"/>
              <a:sym typeface="Lato"/>
            </a:endParaRPr>
          </a:p>
          <a:p>
            <a:pPr indent="0" lvl="0" marL="0" rtl="0" algn="l">
              <a:spcBef>
                <a:spcPts val="0"/>
              </a:spcBef>
              <a:spcAft>
                <a:spcPts val="0"/>
              </a:spcAft>
              <a:buNone/>
            </a:pPr>
            <a:r>
              <a:t/>
            </a:r>
            <a:endParaRPr>
              <a:solidFill>
                <a:srgbClr val="434343"/>
              </a:solidFill>
              <a:latin typeface="Lato"/>
              <a:ea typeface="Lato"/>
              <a:cs typeface="Lato"/>
              <a:sym typeface="Lato"/>
            </a:endParaRPr>
          </a:p>
          <a:p>
            <a:pPr indent="0" lvl="0" marL="0" rtl="0" algn="l">
              <a:spcBef>
                <a:spcPts val="0"/>
              </a:spcBef>
              <a:spcAft>
                <a:spcPts val="0"/>
              </a:spcAft>
              <a:buNone/>
            </a:pPr>
            <a:r>
              <a:rPr lang="en">
                <a:solidFill>
                  <a:srgbClr val="434343"/>
                </a:solidFill>
                <a:latin typeface="Lato"/>
                <a:ea typeface="Lato"/>
                <a:cs typeface="Lato"/>
                <a:sym typeface="Lato"/>
              </a:rPr>
              <a:t>Inferences are drawn after these processes.</a:t>
            </a:r>
            <a:endParaRPr>
              <a:solidFill>
                <a:srgbClr val="434343"/>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7" name="Shape 147"/>
        <p:cNvGrpSpPr/>
        <p:nvPr/>
      </p:nvGrpSpPr>
      <p:grpSpPr>
        <a:xfrm>
          <a:off x="0" y="0"/>
          <a:ext cx="0" cy="0"/>
          <a:chOff x="0" y="0"/>
          <a:chExt cx="0" cy="0"/>
        </a:xfrm>
      </p:grpSpPr>
      <p:pic>
        <p:nvPicPr>
          <p:cNvPr id="148" name="Google Shape;148;p25"/>
          <p:cNvPicPr preferRelativeResize="0"/>
          <p:nvPr/>
        </p:nvPicPr>
        <p:blipFill>
          <a:blip r:embed="rId3">
            <a:alphaModFix/>
          </a:blip>
          <a:stretch>
            <a:fillRect/>
          </a:stretch>
        </p:blipFill>
        <p:spPr>
          <a:xfrm>
            <a:off x="318300" y="162725"/>
            <a:ext cx="8442524" cy="4818049"/>
          </a:xfrm>
          <a:prstGeom prst="rect">
            <a:avLst/>
          </a:prstGeom>
          <a:noFill/>
          <a:ln>
            <a:noFill/>
          </a:ln>
        </p:spPr>
      </p:pic>
      <p:pic>
        <p:nvPicPr>
          <p:cNvPr descr="Piece of duct tape sticking a note to the slide" id="149" name="Google Shape;149;p2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50" name="Google Shape;150;p2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Results</a:t>
            </a:r>
            <a:endParaRPr b="1" sz="3000">
              <a:solidFill>
                <a:schemeClr val="lt2"/>
              </a:solidFill>
              <a:latin typeface="Raleway"/>
              <a:ea typeface="Raleway"/>
              <a:cs typeface="Raleway"/>
              <a:sym typeface="Raleway"/>
            </a:endParaRPr>
          </a:p>
        </p:txBody>
      </p:sp>
      <p:sp>
        <p:nvSpPr>
          <p:cNvPr id="151" name="Google Shape;151;p25"/>
          <p:cNvSpPr txBox="1"/>
          <p:nvPr>
            <p:ph idx="4294967295" type="body"/>
          </p:nvPr>
        </p:nvSpPr>
        <p:spPr>
          <a:xfrm>
            <a:off x="1245825" y="1377475"/>
            <a:ext cx="6355500" cy="3327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Raleway"/>
              <a:buChar char="➔"/>
            </a:pPr>
            <a:r>
              <a:rPr lang="en" sz="1200">
                <a:latin typeface="Raleway"/>
                <a:ea typeface="Raleway"/>
                <a:cs typeface="Raleway"/>
                <a:sym typeface="Raleway"/>
              </a:rPr>
              <a:t>The results show great magnitude of similarity between the neighborhood data and the venue data gathered from two independent sources and stored in two independent dataframes</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The degree of similarity was visible through plotting the geospatial </a:t>
            </a:r>
            <a:r>
              <a:rPr lang="en" sz="1200">
                <a:latin typeface="Raleway"/>
                <a:ea typeface="Raleway"/>
                <a:cs typeface="Raleway"/>
                <a:sym typeface="Raleway"/>
              </a:rPr>
              <a:t>data points</a:t>
            </a:r>
            <a:r>
              <a:rPr lang="en" sz="1200">
                <a:latin typeface="Raleway"/>
                <a:ea typeface="Raleway"/>
                <a:cs typeface="Raleway"/>
                <a:sym typeface="Raleway"/>
              </a:rPr>
              <a:t>  via folium.</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Another noticeable </a:t>
            </a:r>
            <a:r>
              <a:rPr lang="en" sz="1200">
                <a:latin typeface="Raleway"/>
                <a:ea typeface="Raleway"/>
                <a:cs typeface="Raleway"/>
                <a:sym typeface="Raleway"/>
              </a:rPr>
              <a:t>similarity</a:t>
            </a:r>
            <a:r>
              <a:rPr lang="en" sz="1200">
                <a:latin typeface="Raleway"/>
                <a:ea typeface="Raleway"/>
                <a:cs typeface="Raleway"/>
                <a:sym typeface="Raleway"/>
              </a:rPr>
              <a:t> between </a:t>
            </a:r>
            <a:r>
              <a:rPr lang="en" sz="1200">
                <a:latin typeface="Raleway"/>
                <a:ea typeface="Raleway"/>
                <a:cs typeface="Raleway"/>
                <a:sym typeface="Raleway"/>
              </a:rPr>
              <a:t>the two were the number of clusters in the data. Both datasets attained optimality at 3 clusters.</a:t>
            </a:r>
            <a:endParaRPr sz="1200">
              <a:latin typeface="Raleway"/>
              <a:ea typeface="Raleway"/>
              <a:cs typeface="Raleway"/>
              <a:sym typeface="Raleway"/>
            </a:endParaRPr>
          </a:p>
          <a:p>
            <a:pPr indent="-304800" lvl="0" marL="457200" rtl="0" algn="l">
              <a:spcBef>
                <a:spcPts val="1000"/>
              </a:spcBef>
              <a:spcAft>
                <a:spcPts val="1000"/>
              </a:spcAft>
              <a:buClr>
                <a:schemeClr val="dk1"/>
              </a:buClr>
              <a:buSzPts val="1200"/>
              <a:buFont typeface="Raleway"/>
              <a:buChar char="➔"/>
            </a:pPr>
            <a:r>
              <a:rPr lang="en" sz="1200">
                <a:latin typeface="Raleway"/>
                <a:ea typeface="Raleway"/>
                <a:cs typeface="Raleway"/>
                <a:sym typeface="Raleway"/>
              </a:rPr>
              <a:t>On plotting those clusters, the cluster specifications were exceedingly similar to one another thereby validating our results.</a:t>
            </a:r>
            <a:endParaRPr sz="1200">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6"/>
          <p:cNvSpPr txBox="1"/>
          <p:nvPr>
            <p:ph type="title"/>
          </p:nvPr>
        </p:nvSpPr>
        <p:spPr>
          <a:xfrm>
            <a:off x="283100" y="712150"/>
            <a:ext cx="8620500" cy="1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Discussions and Suggestions</a:t>
            </a:r>
            <a:endParaRPr/>
          </a:p>
        </p:txBody>
      </p:sp>
      <p:sp>
        <p:nvSpPr>
          <p:cNvPr id="157" name="Google Shape;157;p26"/>
          <p:cNvSpPr/>
          <p:nvPr/>
        </p:nvSpPr>
        <p:spPr>
          <a:xfrm>
            <a:off x="371775" y="1988900"/>
            <a:ext cx="2629500" cy="22449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6"/>
          <p:cNvSpPr/>
          <p:nvPr/>
        </p:nvSpPr>
        <p:spPr>
          <a:xfrm>
            <a:off x="3210432" y="1988900"/>
            <a:ext cx="2629500" cy="22449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6"/>
          <p:cNvSpPr/>
          <p:nvPr/>
        </p:nvSpPr>
        <p:spPr>
          <a:xfrm>
            <a:off x="6049089" y="1988900"/>
            <a:ext cx="2629500" cy="22449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6"/>
          <p:cNvSpPr txBox="1"/>
          <p:nvPr>
            <p:ph type="title"/>
          </p:nvPr>
        </p:nvSpPr>
        <p:spPr>
          <a:xfrm>
            <a:off x="61252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Three independent 5G networks be deployed (as number of clusters is 3 )</a:t>
            </a:r>
            <a:endParaRPr sz="2100">
              <a:solidFill>
                <a:schemeClr val="lt1"/>
              </a:solidFill>
            </a:endParaRPr>
          </a:p>
          <a:p>
            <a:pPr indent="0" lvl="0" marL="0" rtl="0" algn="l">
              <a:spcBef>
                <a:spcPts val="1200"/>
              </a:spcBef>
              <a:spcAft>
                <a:spcPts val="1200"/>
              </a:spcAft>
              <a:buNone/>
            </a:pPr>
            <a:r>
              <a:t/>
            </a:r>
            <a:endParaRPr b="0" sz="1400">
              <a:solidFill>
                <a:schemeClr val="lt1"/>
              </a:solidFill>
            </a:endParaRPr>
          </a:p>
        </p:txBody>
      </p:sp>
      <p:sp>
        <p:nvSpPr>
          <p:cNvPr id="161" name="Google Shape;161;p26"/>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The central tower be placed at the centroid of the three clusters</a:t>
            </a:r>
            <a:endParaRPr sz="2100">
              <a:solidFill>
                <a:schemeClr val="lt1"/>
              </a:solidFill>
            </a:endParaRPr>
          </a:p>
          <a:p>
            <a:pPr indent="0" lvl="0" marL="0" rtl="0" algn="l">
              <a:spcBef>
                <a:spcPts val="1200"/>
              </a:spcBef>
              <a:spcAft>
                <a:spcPts val="1200"/>
              </a:spcAft>
              <a:buNone/>
            </a:pPr>
            <a:r>
              <a:t/>
            </a:r>
            <a:endParaRPr sz="1400">
              <a:solidFill>
                <a:schemeClr val="lt1"/>
              </a:solidFill>
            </a:endParaRPr>
          </a:p>
        </p:txBody>
      </p:sp>
      <p:sp>
        <p:nvSpPr>
          <p:cNvPr id="162" name="Google Shape;162;p26"/>
          <p:cNvSpPr txBox="1"/>
          <p:nvPr>
            <p:ph type="title"/>
          </p:nvPr>
        </p:nvSpPr>
        <p:spPr>
          <a:xfrm>
            <a:off x="328662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The methodology can be scaled through multiple cities and can self validate its results</a:t>
            </a:r>
            <a:endParaRPr b="0" sz="1400">
              <a:solidFill>
                <a:schemeClr val="lt1"/>
              </a:solidFill>
            </a:endParaRPr>
          </a:p>
        </p:txBody>
      </p:sp>
      <p:sp>
        <p:nvSpPr>
          <p:cNvPr id="163" name="Google Shape;163;p26"/>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1200">
              <a:solidFill>
                <a:schemeClr val="accent5"/>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7" name="Shape 167"/>
        <p:cNvGrpSpPr/>
        <p:nvPr/>
      </p:nvGrpSpPr>
      <p:grpSpPr>
        <a:xfrm>
          <a:off x="0" y="0"/>
          <a:ext cx="0" cy="0"/>
          <a:chOff x="0" y="0"/>
          <a:chExt cx="0" cy="0"/>
        </a:xfrm>
      </p:grpSpPr>
      <p:pic>
        <p:nvPicPr>
          <p:cNvPr id="168" name="Google Shape;168;p27"/>
          <p:cNvPicPr preferRelativeResize="0"/>
          <p:nvPr/>
        </p:nvPicPr>
        <p:blipFill>
          <a:blip r:embed="rId3">
            <a:alphaModFix/>
          </a:blip>
          <a:stretch>
            <a:fillRect/>
          </a:stretch>
        </p:blipFill>
        <p:spPr>
          <a:xfrm>
            <a:off x="303313" y="162725"/>
            <a:ext cx="8537375" cy="4818049"/>
          </a:xfrm>
          <a:prstGeom prst="rect">
            <a:avLst/>
          </a:prstGeom>
          <a:noFill/>
          <a:ln>
            <a:noFill/>
          </a:ln>
        </p:spPr>
      </p:pic>
      <p:pic>
        <p:nvPicPr>
          <p:cNvPr descr="Piece of duct tape sticking a note to the slide" id="169" name="Google Shape;169;p27"/>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70" name="Google Shape;170;p27"/>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Conclusion</a:t>
            </a:r>
            <a:endParaRPr b="1" sz="3000">
              <a:solidFill>
                <a:schemeClr val="lt2"/>
              </a:solidFill>
              <a:latin typeface="Raleway"/>
              <a:ea typeface="Raleway"/>
              <a:cs typeface="Raleway"/>
              <a:sym typeface="Raleway"/>
            </a:endParaRPr>
          </a:p>
        </p:txBody>
      </p:sp>
      <p:sp>
        <p:nvSpPr>
          <p:cNvPr id="171" name="Google Shape;171;p27"/>
          <p:cNvSpPr txBox="1"/>
          <p:nvPr>
            <p:ph idx="4294967295" type="body"/>
          </p:nvPr>
        </p:nvSpPr>
        <p:spPr>
          <a:xfrm>
            <a:off x="2855550" y="1377478"/>
            <a:ext cx="3432900" cy="163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aleway"/>
                <a:ea typeface="Raleway"/>
                <a:cs typeface="Raleway"/>
                <a:sym typeface="Raleway"/>
              </a:rPr>
              <a:t>The </a:t>
            </a:r>
            <a:r>
              <a:rPr lang="en" sz="1200">
                <a:latin typeface="Raleway"/>
                <a:ea typeface="Raleway"/>
                <a:cs typeface="Raleway"/>
                <a:sym typeface="Raleway"/>
              </a:rPr>
              <a:t>deployment</a:t>
            </a:r>
            <a:r>
              <a:rPr lang="en" sz="1200">
                <a:latin typeface="Raleway"/>
                <a:ea typeface="Raleway"/>
                <a:cs typeface="Raleway"/>
                <a:sym typeface="Raleway"/>
              </a:rPr>
              <a:t> of 5G has almost just started in the modern world with a few </a:t>
            </a:r>
            <a:r>
              <a:rPr lang="en" sz="1200">
                <a:latin typeface="Raleway"/>
                <a:ea typeface="Raleway"/>
                <a:cs typeface="Raleway"/>
                <a:sym typeface="Raleway"/>
              </a:rPr>
              <a:t>hotspots</a:t>
            </a:r>
            <a:r>
              <a:rPr lang="en" sz="1200">
                <a:latin typeface="Raleway"/>
                <a:ea typeface="Raleway"/>
                <a:cs typeface="Raleway"/>
                <a:sym typeface="Raleway"/>
              </a:rPr>
              <a:t> spread across the Europe and the United States. A lot of deployment cost can be cut and high quality of 5G connectivity can be ensured using good statistical and Machine Learning Methods. </a:t>
            </a:r>
            <a:endParaRPr sz="1200">
              <a:latin typeface="Raleway"/>
              <a:ea typeface="Raleway"/>
              <a:cs typeface="Raleway"/>
              <a:sym typeface="Raleway"/>
            </a:endParaRPr>
          </a:p>
          <a:p>
            <a:pPr indent="0" lvl="0" marL="0" rtl="0" algn="l">
              <a:spcBef>
                <a:spcPts val="1200"/>
              </a:spcBef>
              <a:spcAft>
                <a:spcPts val="1200"/>
              </a:spcAft>
              <a:buNone/>
            </a:pPr>
            <a:r>
              <a:rPr lang="en" sz="1200">
                <a:latin typeface="Raleway"/>
                <a:ea typeface="Raleway"/>
                <a:cs typeface="Raleway"/>
                <a:sym typeface="Raleway"/>
              </a:rPr>
              <a:t>Data Science applied to the field while deployment of networks can ensure safe, secure and easy installations connecting masses through ultra high speed connections and simultaneously generate revenue to the companies by getting work done quickly and efficiently </a:t>
            </a:r>
            <a:endParaRPr sz="1200">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The idea</a:t>
            </a:r>
            <a:endParaRPr sz="2400"/>
          </a:p>
        </p:txBody>
      </p:sp>
      <p:sp>
        <p:nvSpPr>
          <p:cNvPr id="79" name="Google Shape;79;p14"/>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0" lang="en" sz="1800">
                <a:latin typeface="Lato"/>
                <a:ea typeface="Lato"/>
                <a:cs typeface="Lato"/>
                <a:sym typeface="Lato"/>
              </a:rPr>
              <a:t>The project is about optimum deployment of 5G network to cover neighbourhoods in the city of Toronto. The project is completed in Google Colab and is built in python and uses Folium for Data </a:t>
            </a:r>
            <a:r>
              <a:rPr b="0" lang="en" sz="1800">
                <a:latin typeface="Lato"/>
                <a:ea typeface="Lato"/>
                <a:cs typeface="Lato"/>
                <a:sym typeface="Lato"/>
              </a:rPr>
              <a:t>Visualization</a:t>
            </a:r>
            <a:r>
              <a:rPr b="0" lang="en" sz="1800">
                <a:latin typeface="Lato"/>
                <a:ea typeface="Lato"/>
                <a:cs typeface="Lato"/>
                <a:sym typeface="Lato"/>
              </a:rPr>
              <a:t>. The data gathered for the project has roots from wikipedia and a robust API for Geospatial Data called Foursquare API. </a:t>
            </a:r>
            <a:endParaRPr sz="1700">
              <a:latin typeface="Lato"/>
              <a:ea typeface="Lato"/>
              <a:cs typeface="Lato"/>
              <a:sym typeface="Lato"/>
            </a:endParaRPr>
          </a:p>
        </p:txBody>
      </p:sp>
      <p:pic>
        <p:nvPicPr>
          <p:cNvPr descr="Book titled, &quot;Made To Stick,&quot; standing on its side" id="80" name="Google Shape;80;p14"/>
          <p:cNvPicPr preferRelativeResize="0"/>
          <p:nvPr/>
        </p:nvPicPr>
        <p:blipFill>
          <a:blip r:embed="rId3">
            <a:alphaModFix/>
          </a:blip>
          <a:stretch>
            <a:fillRect/>
          </a:stretch>
        </p:blipFill>
        <p:spPr>
          <a:xfrm>
            <a:off x="7343776" y="2804500"/>
            <a:ext cx="1572275" cy="2051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4" name="Shape 84"/>
        <p:cNvGrpSpPr/>
        <p:nvPr/>
      </p:nvGrpSpPr>
      <p:grpSpPr>
        <a:xfrm>
          <a:off x="0" y="0"/>
          <a:ext cx="0" cy="0"/>
          <a:chOff x="0" y="0"/>
          <a:chExt cx="0" cy="0"/>
        </a:xfrm>
      </p:grpSpPr>
      <p:pic>
        <p:nvPicPr>
          <p:cNvPr id="85" name="Google Shape;85;p15"/>
          <p:cNvPicPr preferRelativeResize="0"/>
          <p:nvPr/>
        </p:nvPicPr>
        <p:blipFill>
          <a:blip r:embed="rId3">
            <a:alphaModFix/>
          </a:blip>
          <a:stretch>
            <a:fillRect/>
          </a:stretch>
        </p:blipFill>
        <p:spPr>
          <a:xfrm>
            <a:off x="307775" y="162725"/>
            <a:ext cx="8642750" cy="4818049"/>
          </a:xfrm>
          <a:prstGeom prst="rect">
            <a:avLst/>
          </a:prstGeom>
          <a:noFill/>
          <a:ln>
            <a:noFill/>
          </a:ln>
        </p:spPr>
      </p:pic>
      <p:sp>
        <p:nvSpPr>
          <p:cNvPr id="86" name="Google Shape;86;p15"/>
          <p:cNvSpPr txBox="1"/>
          <p:nvPr/>
        </p:nvSpPr>
        <p:spPr>
          <a:xfrm>
            <a:off x="813675" y="666325"/>
            <a:ext cx="7346400" cy="762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2400"/>
              </a:spcBef>
              <a:spcAft>
                <a:spcPts val="0"/>
              </a:spcAft>
              <a:buClr>
                <a:schemeClr val="dk2"/>
              </a:buClr>
              <a:buSzPts val="1100"/>
              <a:buFont typeface="Arial"/>
              <a:buNone/>
            </a:pPr>
            <a:r>
              <a:rPr b="1" lang="en" sz="2300">
                <a:solidFill>
                  <a:schemeClr val="dk2"/>
                </a:solidFill>
              </a:rPr>
              <a:t>.</a:t>
            </a:r>
            <a:endParaRPr b="1" sz="2300">
              <a:solidFill>
                <a:schemeClr val="dk2"/>
              </a:solidFill>
            </a:endParaRPr>
          </a:p>
          <a:p>
            <a:pPr indent="0" lvl="0" marL="0" rtl="0" algn="ctr">
              <a:lnSpc>
                <a:spcPct val="115000"/>
              </a:lnSpc>
              <a:spcBef>
                <a:spcPts val="2400"/>
              </a:spcBef>
              <a:spcAft>
                <a:spcPts val="600"/>
              </a:spcAft>
              <a:buClr>
                <a:schemeClr val="dk2"/>
              </a:buClr>
              <a:buSzPts val="1100"/>
              <a:buFont typeface="Arial"/>
              <a:buNone/>
            </a:pPr>
            <a:r>
              <a:rPr b="1" lang="en" sz="2300">
                <a:solidFill>
                  <a:srgbClr val="666666"/>
                </a:solidFill>
              </a:rPr>
              <a:t>Everything you need to know about 5G</a:t>
            </a:r>
            <a:endParaRPr b="1" sz="3000">
              <a:solidFill>
                <a:srgbClr val="666666"/>
              </a:solidFill>
              <a:latin typeface="Raleway"/>
              <a:ea typeface="Raleway"/>
              <a:cs typeface="Raleway"/>
              <a:sym typeface="Raleway"/>
            </a:endParaRPr>
          </a:p>
        </p:txBody>
      </p:sp>
      <p:sp>
        <p:nvSpPr>
          <p:cNvPr id="87" name="Google Shape;87;p15"/>
          <p:cNvSpPr txBox="1"/>
          <p:nvPr>
            <p:ph idx="4294967295" type="body"/>
          </p:nvPr>
        </p:nvSpPr>
        <p:spPr>
          <a:xfrm>
            <a:off x="1182575" y="1503000"/>
            <a:ext cx="6851100" cy="32025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Raleway"/>
              <a:buChar char="➔"/>
            </a:pPr>
            <a:r>
              <a:rPr lang="en" sz="1400">
                <a:latin typeface="Arial"/>
                <a:ea typeface="Arial"/>
                <a:cs typeface="Arial"/>
                <a:sym typeface="Arial"/>
              </a:rPr>
              <a:t>5G is the 5th generation mobile network. It is a new global wireless standard after 1G, 2G, 3G, and 4G networks. 5G enables a new kind of network that is designed to connect virtually everyone and everything together including machines, objects, and devices.</a:t>
            </a:r>
            <a:endParaRPr sz="1400">
              <a:latin typeface="Arial"/>
              <a:ea typeface="Arial"/>
              <a:cs typeface="Arial"/>
              <a:sym typeface="Arial"/>
            </a:endParaRPr>
          </a:p>
          <a:p>
            <a:pPr indent="-336550" lvl="0" marL="457200" rtl="0" algn="l">
              <a:spcBef>
                <a:spcPts val="1000"/>
              </a:spcBef>
              <a:spcAft>
                <a:spcPts val="0"/>
              </a:spcAft>
              <a:buClr>
                <a:schemeClr val="dk1"/>
              </a:buClr>
              <a:buSzPts val="1700"/>
              <a:buFont typeface="Raleway"/>
              <a:buChar char="➔"/>
            </a:pPr>
            <a:r>
              <a:rPr lang="en" sz="1400">
                <a:latin typeface="Arial"/>
                <a:ea typeface="Arial"/>
                <a:cs typeface="Arial"/>
                <a:sym typeface="Arial"/>
              </a:rPr>
              <a:t>5G wireless technology is meant to deliver higher multi-Gbps peak data speeds,</a:t>
            </a:r>
            <a:r>
              <a:rPr lang="en" sz="1400">
                <a:uFill>
                  <a:noFill/>
                </a:uFill>
                <a:latin typeface="Arial"/>
                <a:ea typeface="Arial"/>
                <a:cs typeface="Arial"/>
                <a:sym typeface="Arial"/>
                <a:hlinkClick r:id="rId4"/>
              </a:rPr>
              <a:t> </a:t>
            </a:r>
            <a:r>
              <a:rPr lang="en" sz="1400" u="sng">
                <a:solidFill>
                  <a:schemeClr val="hlink"/>
                </a:solidFill>
                <a:latin typeface="Arial"/>
                <a:ea typeface="Arial"/>
                <a:cs typeface="Arial"/>
                <a:sym typeface="Arial"/>
                <a:hlinkClick r:id="rId5"/>
              </a:rPr>
              <a:t>ultra low latency</a:t>
            </a:r>
            <a:r>
              <a:rPr lang="en" sz="1400">
                <a:latin typeface="Arial"/>
                <a:ea typeface="Arial"/>
                <a:cs typeface="Arial"/>
                <a:sym typeface="Arial"/>
              </a:rPr>
              <a:t>, more reliability, massive network capacity, increased availability, and a more uniform user experience to more users. Higher performance and improved efficiency empower new user experiences and connects new industries.</a:t>
            </a:r>
            <a:endParaRPr sz="1400">
              <a:latin typeface="Arial"/>
              <a:ea typeface="Arial"/>
              <a:cs typeface="Arial"/>
              <a:sym typeface="Arial"/>
            </a:endParaRPr>
          </a:p>
          <a:p>
            <a:pPr indent="0" lvl="0" marL="457200" rtl="0" algn="l">
              <a:spcBef>
                <a:spcPts val="1200"/>
              </a:spcBef>
              <a:spcAft>
                <a:spcPts val="1000"/>
              </a:spcAft>
              <a:buNone/>
            </a:pPr>
            <a:r>
              <a:t/>
            </a:r>
            <a:endParaRPr b="1" sz="1200">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5G and the economy</a:t>
            </a:r>
            <a:endParaRPr>
              <a:solidFill>
                <a:schemeClr val="accent5"/>
              </a:solidFill>
            </a:endParaRPr>
          </a:p>
          <a:p>
            <a:pPr indent="0" lvl="0" marL="0" rtl="0" algn="l">
              <a:spcBef>
                <a:spcPts val="0"/>
              </a:spcBef>
              <a:spcAft>
                <a:spcPts val="0"/>
              </a:spcAft>
              <a:buNone/>
            </a:pPr>
            <a:r>
              <a:t/>
            </a:r>
            <a:endParaRPr>
              <a:solidFill>
                <a:schemeClr val="accent5"/>
              </a:solidFill>
            </a:endParaRPr>
          </a:p>
          <a:p>
            <a:pPr indent="0" lvl="0" marL="0" rtl="0" algn="l">
              <a:spcBef>
                <a:spcPts val="0"/>
              </a:spcBef>
              <a:spcAft>
                <a:spcPts val="0"/>
              </a:spcAft>
              <a:buClr>
                <a:schemeClr val="dk2"/>
              </a:buClr>
              <a:buSzPts val="1100"/>
              <a:buFont typeface="Arial"/>
              <a:buNone/>
            </a:pPr>
            <a:r>
              <a:rPr lang="en" sz="1300">
                <a:solidFill>
                  <a:srgbClr val="CCCCCC"/>
                </a:solidFill>
              </a:rPr>
              <a:t>5G is driving global growth.</a:t>
            </a:r>
            <a:endParaRPr sz="1300">
              <a:solidFill>
                <a:srgbClr val="CCCCCC"/>
              </a:solidFill>
            </a:endParaRPr>
          </a:p>
          <a:p>
            <a:pPr indent="0" lvl="0" marL="0" rtl="0" algn="l">
              <a:lnSpc>
                <a:spcPct val="115000"/>
              </a:lnSpc>
              <a:spcBef>
                <a:spcPts val="1200"/>
              </a:spcBef>
              <a:spcAft>
                <a:spcPts val="0"/>
              </a:spcAft>
              <a:buClr>
                <a:schemeClr val="dk2"/>
              </a:buClr>
              <a:buSzPts val="1100"/>
              <a:buFont typeface="Arial"/>
              <a:buNone/>
            </a:pPr>
            <a:r>
              <a:rPr lang="en" sz="1300">
                <a:solidFill>
                  <a:srgbClr val="CCCCCC"/>
                </a:solidFill>
              </a:rPr>
              <a:t>• $13.2 Trillion dollars of global economic output</a:t>
            </a:r>
            <a:endParaRPr sz="1300">
              <a:solidFill>
                <a:srgbClr val="CCCCCC"/>
              </a:solidFill>
            </a:endParaRPr>
          </a:p>
          <a:p>
            <a:pPr indent="0" lvl="0" marL="0" rtl="0" algn="l">
              <a:lnSpc>
                <a:spcPct val="115000"/>
              </a:lnSpc>
              <a:spcBef>
                <a:spcPts val="1200"/>
              </a:spcBef>
              <a:spcAft>
                <a:spcPts val="0"/>
              </a:spcAft>
              <a:buClr>
                <a:schemeClr val="dk2"/>
              </a:buClr>
              <a:buSzPts val="1100"/>
              <a:buFont typeface="Arial"/>
              <a:buNone/>
            </a:pPr>
            <a:r>
              <a:rPr lang="en" sz="1300">
                <a:solidFill>
                  <a:srgbClr val="CCCCCC"/>
                </a:solidFill>
              </a:rPr>
              <a:t>	• 22.3 Million new jobs created</a:t>
            </a:r>
            <a:endParaRPr sz="1300">
              <a:solidFill>
                <a:srgbClr val="CCCCCC"/>
              </a:solidFill>
            </a:endParaRPr>
          </a:p>
          <a:p>
            <a:pPr indent="0" lvl="0" marL="0" rtl="0" algn="l">
              <a:lnSpc>
                <a:spcPct val="115000"/>
              </a:lnSpc>
              <a:spcBef>
                <a:spcPts val="1200"/>
              </a:spcBef>
              <a:spcAft>
                <a:spcPts val="0"/>
              </a:spcAft>
              <a:buClr>
                <a:schemeClr val="dk2"/>
              </a:buClr>
              <a:buSzPts val="1100"/>
              <a:buFont typeface="Arial"/>
              <a:buNone/>
            </a:pPr>
            <a:r>
              <a:rPr lang="en" sz="1300">
                <a:solidFill>
                  <a:srgbClr val="CCCCCC"/>
                </a:solidFill>
              </a:rPr>
              <a:t>	• $2.1 Trillion dollars in GDP growth</a:t>
            </a:r>
            <a:endParaRPr sz="1300">
              <a:solidFill>
                <a:srgbClr val="CCCCCC"/>
              </a:solidFill>
            </a:endParaRPr>
          </a:p>
          <a:p>
            <a:pPr indent="0" lvl="0" marL="0" rtl="0" algn="l">
              <a:lnSpc>
                <a:spcPct val="115000"/>
              </a:lnSpc>
              <a:spcBef>
                <a:spcPts val="1200"/>
              </a:spcBef>
              <a:spcAft>
                <a:spcPts val="0"/>
              </a:spcAft>
              <a:buClr>
                <a:schemeClr val="dk2"/>
              </a:buClr>
              <a:buSzPts val="1100"/>
              <a:buFont typeface="Arial"/>
              <a:buNone/>
            </a:pPr>
            <a:r>
              <a:rPr lang="en" sz="1300">
                <a:solidFill>
                  <a:srgbClr val="CCCCCC"/>
                </a:solidFill>
              </a:rPr>
              <a:t>Through a landmark 5G Economy study, we found that 5G’s full economic effect will likely be realized across the globe by 2035—supporting a wide range of industries and potentially enabling up to $13.2 trillion worth of goods and services.</a:t>
            </a:r>
            <a:endParaRPr sz="1300">
              <a:solidFill>
                <a:srgbClr val="CCCCCC"/>
              </a:solidFill>
            </a:endParaRPr>
          </a:p>
          <a:p>
            <a:pPr indent="0" lvl="0" marL="0" rtl="0" algn="l">
              <a:spcBef>
                <a:spcPts val="1200"/>
              </a:spcBef>
              <a:spcAft>
                <a:spcPts val="0"/>
              </a:spcAft>
              <a:buNone/>
            </a:pPr>
            <a:r>
              <a:t/>
            </a:r>
            <a:endParaRPr sz="1300">
              <a:solidFill>
                <a:srgbClr val="CCCCCC"/>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lnSpc>
                <a:spcPct val="115000"/>
              </a:lnSpc>
              <a:spcBef>
                <a:spcPts val="1200"/>
              </a:spcBef>
              <a:spcAft>
                <a:spcPts val="0"/>
              </a:spcAft>
              <a:buClr>
                <a:schemeClr val="dk2"/>
              </a:buClr>
              <a:buSzPts val="1100"/>
              <a:buFont typeface="Arial"/>
              <a:buNone/>
            </a:pPr>
            <a:r>
              <a:rPr lang="en" sz="1300">
                <a:solidFill>
                  <a:srgbClr val="CCCCCC"/>
                </a:solidFill>
              </a:rPr>
              <a:t>This impact is much greater than previous network generations. The development requirements of the new 5G network are also expanding beyond the traditional mobile networking players to industries such as the automotive industry.</a:t>
            </a:r>
            <a:endParaRPr sz="1300">
              <a:solidFill>
                <a:srgbClr val="CCCCCC"/>
              </a:solidFill>
            </a:endParaRPr>
          </a:p>
          <a:p>
            <a:pPr indent="0" lvl="0" marL="0" rtl="0" algn="l">
              <a:lnSpc>
                <a:spcPct val="115000"/>
              </a:lnSpc>
              <a:spcBef>
                <a:spcPts val="1200"/>
              </a:spcBef>
              <a:spcAft>
                <a:spcPts val="0"/>
              </a:spcAft>
              <a:buClr>
                <a:schemeClr val="dk2"/>
              </a:buClr>
              <a:buSzPts val="1100"/>
              <a:buFont typeface="Arial"/>
              <a:buNone/>
            </a:pPr>
            <a:r>
              <a:rPr lang="en" sz="1300">
                <a:solidFill>
                  <a:srgbClr val="CCCCCC"/>
                </a:solidFill>
              </a:rPr>
              <a:t>The study also revealed that the 5G value chain (including OEMs, operators, content creators, app developers, and consumers) could alone support up to 22.3 million jobs, or more than one job for every person in Beijing, China. And there are many emerging and new applications that will still be defined in the future. Only time will tell what the full “5G effect” on the economy is going to be.</a:t>
            </a:r>
            <a:endParaRPr sz="1300">
              <a:solidFill>
                <a:srgbClr val="CCCCCC"/>
              </a:solidFill>
            </a:endParaRPr>
          </a:p>
          <a:p>
            <a:pPr indent="0" lvl="0" marL="0" rtl="0" algn="l">
              <a:spcBef>
                <a:spcPts val="1200"/>
              </a:spcBef>
              <a:spcAft>
                <a:spcPts val="1000"/>
              </a:spcAft>
              <a:buNone/>
            </a:pPr>
            <a:r>
              <a:t/>
            </a:r>
            <a:endParaRPr b="0"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descr="Screen Shot 2015-11-20 at 9.47.21 AM.png" id="102" name="Google Shape;102;p18"/>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03" name="Google Shape;103;p18"/>
          <p:cNvSpPr txBox="1"/>
          <p:nvPr>
            <p:ph type="title"/>
          </p:nvPr>
        </p:nvSpPr>
        <p:spPr>
          <a:xfrm>
            <a:off x="283100" y="1998375"/>
            <a:ext cx="8456700" cy="25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few challenges with 5G</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7" name="Shape 107"/>
        <p:cNvGrpSpPr/>
        <p:nvPr/>
      </p:nvGrpSpPr>
      <p:grpSpPr>
        <a:xfrm>
          <a:off x="0" y="0"/>
          <a:ext cx="0" cy="0"/>
          <a:chOff x="0" y="0"/>
          <a:chExt cx="0" cy="0"/>
        </a:xfrm>
      </p:grpSpPr>
      <p:pic>
        <p:nvPicPr>
          <p:cNvPr id="108" name="Google Shape;108;p19"/>
          <p:cNvPicPr preferRelativeResize="0"/>
          <p:nvPr/>
        </p:nvPicPr>
        <p:blipFill>
          <a:blip r:embed="rId3">
            <a:alphaModFix amt="21000"/>
          </a:blip>
          <a:stretch>
            <a:fillRect/>
          </a:stretch>
        </p:blipFill>
        <p:spPr>
          <a:xfrm>
            <a:off x="0" y="-8375"/>
            <a:ext cx="9143998" cy="5160249"/>
          </a:xfrm>
          <a:prstGeom prst="rect">
            <a:avLst/>
          </a:prstGeom>
          <a:noFill/>
          <a:ln>
            <a:noFill/>
          </a:ln>
        </p:spPr>
      </p:pic>
      <p:sp>
        <p:nvSpPr>
          <p:cNvPr id="109" name="Google Shape;109;p19"/>
          <p:cNvSpPr/>
          <p:nvPr/>
        </p:nvSpPr>
        <p:spPr>
          <a:xfrm>
            <a:off x="283000" y="297900"/>
            <a:ext cx="4547700" cy="4547700"/>
          </a:xfrm>
          <a:prstGeom prst="rect">
            <a:avLst/>
          </a:prstGeom>
          <a:solidFill>
            <a:srgbClr val="000000">
              <a:alpha val="7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9"/>
          <p:cNvSpPr txBox="1"/>
          <p:nvPr>
            <p:ph idx="4294967295" type="body"/>
          </p:nvPr>
        </p:nvSpPr>
        <p:spPr>
          <a:xfrm>
            <a:off x="481300" y="529650"/>
            <a:ext cx="4151100" cy="4084200"/>
          </a:xfrm>
          <a:prstGeom prst="rect">
            <a:avLst/>
          </a:prstGeom>
          <a:effectLst>
            <a:outerShdw blurRad="57150" rotWithShape="0" algn="bl" dir="8820000" dist="19050">
              <a:srgbClr val="000000"/>
            </a:outerShdw>
          </a:effectLst>
        </p:spPr>
        <p:txBody>
          <a:bodyPr anchorCtr="0" anchor="ctr" bIns="91425" lIns="91425" spcFirstLastPara="1" rIns="91425" wrap="square" tIns="91425">
            <a:noAutofit/>
          </a:bodyPr>
          <a:lstStyle/>
          <a:p>
            <a:pPr indent="0" lvl="0" marL="0" rtl="0" algn="l">
              <a:spcBef>
                <a:spcPts val="1800"/>
              </a:spcBef>
              <a:spcAft>
                <a:spcPts val="0"/>
              </a:spcAft>
              <a:buNone/>
            </a:pPr>
            <a:r>
              <a:rPr b="1" lang="en" sz="1700">
                <a:solidFill>
                  <a:srgbClr val="D9D9D9"/>
                </a:solidFill>
                <a:latin typeface="Arial"/>
                <a:ea typeface="Arial"/>
                <a:cs typeface="Arial"/>
                <a:sym typeface="Arial"/>
              </a:rPr>
              <a:t>Technological Challenges</a:t>
            </a:r>
            <a:endParaRPr b="1" sz="1700">
              <a:solidFill>
                <a:srgbClr val="D9D9D9"/>
              </a:solidFill>
              <a:latin typeface="Arial"/>
              <a:ea typeface="Arial"/>
              <a:cs typeface="Arial"/>
              <a:sym typeface="Arial"/>
            </a:endParaRPr>
          </a:p>
          <a:p>
            <a:pPr indent="0" lvl="0" marL="0" rtl="0" algn="l">
              <a:spcBef>
                <a:spcPts val="1800"/>
              </a:spcBef>
              <a:spcAft>
                <a:spcPts val="0"/>
              </a:spcAft>
              <a:buClr>
                <a:schemeClr val="dk2"/>
              </a:buClr>
              <a:buSzPts val="1100"/>
              <a:buFont typeface="Arial"/>
              <a:buNone/>
            </a:pPr>
            <a:r>
              <a:t/>
            </a:r>
            <a:endParaRPr b="1" sz="1700">
              <a:solidFill>
                <a:srgbClr val="D9D9D9"/>
              </a:solidFill>
              <a:latin typeface="Arial"/>
              <a:ea typeface="Arial"/>
              <a:cs typeface="Arial"/>
              <a:sym typeface="Arial"/>
            </a:endParaRPr>
          </a:p>
          <a:p>
            <a:pPr indent="-298450" lvl="0" marL="457200" rtl="0" algn="l">
              <a:spcBef>
                <a:spcPts val="1200"/>
              </a:spcBef>
              <a:spcAft>
                <a:spcPts val="0"/>
              </a:spcAft>
              <a:buClr>
                <a:srgbClr val="D9D9D9"/>
              </a:buClr>
              <a:buSzPts val="1100"/>
              <a:buFont typeface="Arial"/>
              <a:buAutoNum type="arabicPeriod"/>
            </a:pPr>
            <a:r>
              <a:rPr b="1" lang="en" sz="1100">
                <a:solidFill>
                  <a:srgbClr val="D9D9D9"/>
                </a:solidFill>
                <a:latin typeface="Arial"/>
                <a:ea typeface="Arial"/>
                <a:cs typeface="Arial"/>
                <a:sym typeface="Arial"/>
              </a:rPr>
              <a:t>Inter-cell Interference</a:t>
            </a:r>
            <a:r>
              <a:rPr lang="en" sz="1100">
                <a:solidFill>
                  <a:srgbClr val="D9D9D9"/>
                </a:solidFill>
                <a:latin typeface="Arial"/>
                <a:ea typeface="Arial"/>
                <a:cs typeface="Arial"/>
                <a:sym typeface="Arial"/>
              </a:rPr>
              <a:t> − This is one of the major technological issues that need to be solved. There is variations in size of traditional macro cells and concurrent small cells that will lead to interference.</a:t>
            </a:r>
            <a:endParaRPr sz="1100">
              <a:solidFill>
                <a:srgbClr val="D9D9D9"/>
              </a:solidFill>
              <a:latin typeface="Arial"/>
              <a:ea typeface="Arial"/>
              <a:cs typeface="Arial"/>
              <a:sym typeface="Arial"/>
            </a:endParaRPr>
          </a:p>
          <a:p>
            <a:pPr indent="0" lvl="0" marL="0" rtl="0" algn="l">
              <a:spcBef>
                <a:spcPts val="1200"/>
              </a:spcBef>
              <a:spcAft>
                <a:spcPts val="0"/>
              </a:spcAft>
              <a:buNone/>
            </a:pPr>
            <a:r>
              <a:t/>
            </a:r>
            <a:endParaRPr sz="1100">
              <a:solidFill>
                <a:srgbClr val="D9D9D9"/>
              </a:solidFill>
              <a:latin typeface="Arial"/>
              <a:ea typeface="Arial"/>
              <a:cs typeface="Arial"/>
              <a:sym typeface="Arial"/>
            </a:endParaRPr>
          </a:p>
          <a:p>
            <a:pPr indent="-304800" lvl="0" marL="457200" rtl="0" algn="l">
              <a:spcBef>
                <a:spcPts val="1200"/>
              </a:spcBef>
              <a:spcAft>
                <a:spcPts val="0"/>
              </a:spcAft>
              <a:buClr>
                <a:srgbClr val="D9D9D9"/>
              </a:buClr>
              <a:buSzPts val="1200"/>
              <a:buFont typeface="Arial"/>
              <a:buAutoNum type="arabicPeriod"/>
            </a:pPr>
            <a:r>
              <a:rPr b="1" lang="en" sz="1200">
                <a:solidFill>
                  <a:srgbClr val="D9D9D9"/>
                </a:solidFill>
                <a:latin typeface="Arial"/>
                <a:ea typeface="Arial"/>
                <a:cs typeface="Arial"/>
                <a:sym typeface="Arial"/>
              </a:rPr>
              <a:t>Efficient Medium Access Control</a:t>
            </a:r>
            <a:r>
              <a:rPr lang="en" sz="1200">
                <a:solidFill>
                  <a:srgbClr val="D9D9D9"/>
                </a:solidFill>
                <a:latin typeface="Arial"/>
                <a:ea typeface="Arial"/>
                <a:cs typeface="Arial"/>
                <a:sym typeface="Arial"/>
              </a:rPr>
              <a:t> − In a situation, where dense deployment of access points and user terminals are required, the user throughput will be low, latency will be high, and hotspots will not be competent to cellular technology to provide high throughput. It needs to be researched properly to optimize the technology.</a:t>
            </a:r>
            <a:endParaRPr sz="1200">
              <a:solidFill>
                <a:srgbClr val="D9D9D9"/>
              </a:solidFill>
              <a:latin typeface="Arial"/>
              <a:ea typeface="Arial"/>
              <a:cs typeface="Arial"/>
              <a:sym typeface="Arial"/>
            </a:endParaRPr>
          </a:p>
          <a:p>
            <a:pPr indent="0" lvl="0" marL="0" rtl="0" algn="l">
              <a:lnSpc>
                <a:spcPct val="100000"/>
              </a:lnSpc>
              <a:spcBef>
                <a:spcPts val="1200"/>
              </a:spcBef>
              <a:spcAft>
                <a:spcPts val="1600"/>
              </a:spcAft>
              <a:buNone/>
            </a:pPr>
            <a:r>
              <a:t/>
            </a:r>
            <a:endParaRPr>
              <a:solidFill>
                <a:srgbClr val="D9D9D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4" name="Shape 114"/>
        <p:cNvGrpSpPr/>
        <p:nvPr/>
      </p:nvGrpSpPr>
      <p:grpSpPr>
        <a:xfrm>
          <a:off x="0" y="0"/>
          <a:ext cx="0" cy="0"/>
          <a:chOff x="0" y="0"/>
          <a:chExt cx="0" cy="0"/>
        </a:xfrm>
      </p:grpSpPr>
      <p:sp>
        <p:nvSpPr>
          <p:cNvPr id="115" name="Google Shape;115;p20"/>
          <p:cNvSpPr txBox="1"/>
          <p:nvPr>
            <p:ph idx="1"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Aim</a:t>
            </a:r>
            <a:endParaRPr sz="3000">
              <a:solidFill>
                <a:schemeClr val="dk1"/>
              </a:solidFill>
            </a:endParaRPr>
          </a:p>
          <a:p>
            <a:pPr indent="0" lvl="0" marL="0" rtl="0" algn="l">
              <a:spcBef>
                <a:spcPts val="1600"/>
              </a:spcBef>
              <a:spcAft>
                <a:spcPts val="1600"/>
              </a:spcAft>
              <a:buClr>
                <a:schemeClr val="dk2"/>
              </a:buClr>
              <a:buSzPts val="1100"/>
              <a:buFont typeface="Arial"/>
              <a:buNone/>
            </a:pPr>
            <a:r>
              <a:rPr lang="en" sz="1800">
                <a:solidFill>
                  <a:srgbClr val="000000"/>
                </a:solidFill>
              </a:rPr>
              <a:t>The aim is to address the second problem, the problem of Efficient Medium access Control by Clustering </a:t>
            </a:r>
            <a:r>
              <a:rPr lang="en" sz="1800">
                <a:solidFill>
                  <a:srgbClr val="000000"/>
                </a:solidFill>
              </a:rPr>
              <a:t>neighborhoods</a:t>
            </a:r>
            <a:r>
              <a:rPr lang="en" sz="1800">
                <a:solidFill>
                  <a:srgbClr val="000000"/>
                </a:solidFill>
              </a:rPr>
              <a:t> to see Geospatial similarities between them to deploy Towers and connecting hotspots at optimum points.</a:t>
            </a:r>
            <a:endParaRPr sz="1800">
              <a:solidFill>
                <a:srgbClr val="000000"/>
              </a:solidFill>
            </a:endParaRPr>
          </a:p>
        </p:txBody>
      </p:sp>
      <p:pic>
        <p:nvPicPr>
          <p:cNvPr id="116" name="Google Shape;116;p20"/>
          <p:cNvPicPr preferRelativeResize="0"/>
          <p:nvPr/>
        </p:nvPicPr>
        <p:blipFill>
          <a:blip r:embed="rId3">
            <a:alphaModFix/>
          </a:blip>
          <a:stretch>
            <a:fillRect/>
          </a:stretch>
        </p:blipFill>
        <p:spPr>
          <a:xfrm>
            <a:off x="0" y="0"/>
            <a:ext cx="457200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1"/>
          <p:cNvPicPr preferRelativeResize="0"/>
          <p:nvPr/>
        </p:nvPicPr>
        <p:blipFill>
          <a:blip r:embed="rId3">
            <a:alphaModFix/>
          </a:blip>
          <a:stretch>
            <a:fillRect/>
          </a:stretch>
        </p:blipFill>
        <p:spPr>
          <a:xfrm>
            <a:off x="-1691085" y="1"/>
            <a:ext cx="10929962" cy="5143500"/>
          </a:xfrm>
          <a:prstGeom prst="rect">
            <a:avLst/>
          </a:prstGeom>
          <a:noFill/>
          <a:ln>
            <a:noFill/>
          </a:ln>
        </p:spPr>
      </p:pic>
      <p:sp>
        <p:nvSpPr>
          <p:cNvPr id="122" name="Google Shape;122;p21"/>
          <p:cNvSpPr txBox="1"/>
          <p:nvPr>
            <p:ph type="title"/>
          </p:nvPr>
        </p:nvSpPr>
        <p:spPr>
          <a:xfrm>
            <a:off x="3184202" y="480623"/>
            <a:ext cx="2775600" cy="3192300"/>
          </a:xfrm>
          <a:prstGeom prst="rect">
            <a:avLst/>
          </a:prstGeom>
          <a:effectLst>
            <a:outerShdw blurRad="57150" rotWithShape="0" algn="bl" dir="5400000" dist="19050">
              <a:srgbClr val="434343">
                <a:alpha val="50000"/>
              </a:srgbClr>
            </a:outerShdw>
            <a:reflection blurRad="0" dir="5400000" dist="38100" endA="0" fadeDir="5400012" kx="0" rotWithShape="0" algn="bl" stPos="0" sy="-100000" ky="0"/>
          </a:effectLst>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2400" u="sng">
                <a:solidFill>
                  <a:schemeClr val="accent2"/>
                </a:solidFill>
              </a:rPr>
              <a:t>Foursquare API</a:t>
            </a:r>
            <a:endParaRPr sz="2400" u="sng">
              <a:solidFill>
                <a:schemeClr val="accen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